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0" r:id="rId12"/>
    <p:sldId id="281" r:id="rId13"/>
    <p:sldId id="284" r:id="rId14"/>
    <p:sldId id="285" r:id="rId15"/>
    <p:sldId id="286" r:id="rId16"/>
    <p:sldId id="287" r:id="rId17"/>
    <p:sldId id="283" r:id="rId18"/>
    <p:sldId id="289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90" r:id="rId27"/>
    <p:sldId id="298" r:id="rId28"/>
    <p:sldId id="299" r:id="rId29"/>
    <p:sldId id="300" r:id="rId30"/>
    <p:sldId id="301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D03B2-5D44-4F1E-B251-C638AE83F8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DE660B4-563D-4742-AAEE-F3C8C1D8D9B0}">
      <dgm:prSet phldrT="[Text]"/>
      <dgm:spPr/>
      <dgm:t>
        <a:bodyPr/>
        <a:lstStyle/>
        <a:p>
          <a:r>
            <a:rPr lang="en-US" dirty="0" smtClean="0"/>
            <a:t>Assess presenting concern</a:t>
          </a:r>
          <a:endParaRPr lang="en-US" dirty="0"/>
        </a:p>
      </dgm:t>
    </dgm:pt>
    <dgm:pt modelId="{DDA9DACE-AEB4-4B6B-8B71-8AF0F4558319}" type="parTrans" cxnId="{AE3FFD9B-E2BD-41CE-9714-619D5E17382B}">
      <dgm:prSet/>
      <dgm:spPr/>
      <dgm:t>
        <a:bodyPr/>
        <a:lstStyle/>
        <a:p>
          <a:endParaRPr lang="en-US"/>
        </a:p>
      </dgm:t>
    </dgm:pt>
    <dgm:pt modelId="{E75FEA48-4278-404C-9CDF-DACB7A11F4A1}" type="sibTrans" cxnId="{AE3FFD9B-E2BD-41CE-9714-619D5E17382B}">
      <dgm:prSet/>
      <dgm:spPr/>
      <dgm:t>
        <a:bodyPr/>
        <a:lstStyle/>
        <a:p>
          <a:endParaRPr lang="en-US"/>
        </a:p>
      </dgm:t>
    </dgm:pt>
    <dgm:pt modelId="{2C8E01A2-E84D-4E7D-A249-ABAF26E14A80}">
      <dgm:prSet phldrT="[Text]"/>
      <dgm:spPr/>
      <dgm:t>
        <a:bodyPr/>
        <a:lstStyle/>
        <a:p>
          <a:r>
            <a:rPr lang="en-US" dirty="0" smtClean="0"/>
            <a:t>Assess trauma </a:t>
          </a:r>
          <a:endParaRPr lang="en-US" dirty="0"/>
        </a:p>
      </dgm:t>
    </dgm:pt>
    <dgm:pt modelId="{F8EEE25A-D0E0-41B7-AD20-9457605A1C8E}" type="parTrans" cxnId="{DCE461E5-86E5-49D1-8344-2C01A3999226}">
      <dgm:prSet/>
      <dgm:spPr/>
      <dgm:t>
        <a:bodyPr/>
        <a:lstStyle/>
        <a:p>
          <a:endParaRPr lang="en-US"/>
        </a:p>
      </dgm:t>
    </dgm:pt>
    <dgm:pt modelId="{55FCF373-0B53-49E5-B56C-40936FB3D9F3}" type="sibTrans" cxnId="{DCE461E5-86E5-49D1-8344-2C01A3999226}">
      <dgm:prSet/>
      <dgm:spPr/>
      <dgm:t>
        <a:bodyPr/>
        <a:lstStyle/>
        <a:p>
          <a:endParaRPr lang="en-US"/>
        </a:p>
      </dgm:t>
    </dgm:pt>
    <dgm:pt modelId="{EF2F40A1-3742-4355-B12A-E7350727024A}">
      <dgm:prSet phldrT="[Text]"/>
      <dgm:spPr/>
      <dgm:t>
        <a:bodyPr/>
        <a:lstStyle/>
        <a:p>
          <a:r>
            <a:rPr lang="en-US" dirty="0" smtClean="0"/>
            <a:t>Apply Adlerian techniques to address BOTH concerns</a:t>
          </a:r>
          <a:endParaRPr lang="en-US" dirty="0"/>
        </a:p>
      </dgm:t>
    </dgm:pt>
    <dgm:pt modelId="{34B1A754-774C-4F4C-ADF1-F98D764039BA}" type="parTrans" cxnId="{A655694B-BAF0-4AC8-B17B-D0F54F40DC9A}">
      <dgm:prSet/>
      <dgm:spPr/>
      <dgm:t>
        <a:bodyPr/>
        <a:lstStyle/>
        <a:p>
          <a:endParaRPr lang="en-US"/>
        </a:p>
      </dgm:t>
    </dgm:pt>
    <dgm:pt modelId="{B83805C2-6EFB-4ADB-8811-301E1292E87D}" type="sibTrans" cxnId="{A655694B-BAF0-4AC8-B17B-D0F54F40DC9A}">
      <dgm:prSet/>
      <dgm:spPr/>
      <dgm:t>
        <a:bodyPr/>
        <a:lstStyle/>
        <a:p>
          <a:endParaRPr lang="en-US"/>
        </a:p>
      </dgm:t>
    </dgm:pt>
    <dgm:pt modelId="{2B238E93-9B56-49F5-8FD5-533257B9D7CC}" type="pres">
      <dgm:prSet presAssocID="{EA3D03B2-5D44-4F1E-B251-C638AE83F852}" presName="CompostProcess" presStyleCnt="0">
        <dgm:presLayoutVars>
          <dgm:dir/>
          <dgm:resizeHandles val="exact"/>
        </dgm:presLayoutVars>
      </dgm:prSet>
      <dgm:spPr/>
    </dgm:pt>
    <dgm:pt modelId="{D18E7ED0-B1A8-4375-A6FD-95EB2AFDFE43}" type="pres">
      <dgm:prSet presAssocID="{EA3D03B2-5D44-4F1E-B251-C638AE83F852}" presName="arrow" presStyleLbl="bgShp" presStyleIdx="0" presStyleCnt="1"/>
      <dgm:spPr/>
    </dgm:pt>
    <dgm:pt modelId="{840B6C4B-4E10-4371-B7D9-2082DB9E1BB0}" type="pres">
      <dgm:prSet presAssocID="{EA3D03B2-5D44-4F1E-B251-C638AE83F852}" presName="linearProcess" presStyleCnt="0"/>
      <dgm:spPr/>
    </dgm:pt>
    <dgm:pt modelId="{5E35F4D9-C1F1-4083-8604-E837BF143390}" type="pres">
      <dgm:prSet presAssocID="{5DE660B4-563D-4742-AAEE-F3C8C1D8D9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C1F3-3DDF-4B07-B46E-9CD2DFD6BD83}" type="pres">
      <dgm:prSet presAssocID="{E75FEA48-4278-404C-9CDF-DACB7A11F4A1}" presName="sibTrans" presStyleCnt="0"/>
      <dgm:spPr/>
    </dgm:pt>
    <dgm:pt modelId="{8FDBF11D-7324-45F2-B1A3-6B1FE674FA9A}" type="pres">
      <dgm:prSet presAssocID="{2C8E01A2-E84D-4E7D-A249-ABAF26E14A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14B9F-E547-463A-B18C-8CD18CF6FBDD}" type="pres">
      <dgm:prSet presAssocID="{55FCF373-0B53-49E5-B56C-40936FB3D9F3}" presName="sibTrans" presStyleCnt="0"/>
      <dgm:spPr/>
    </dgm:pt>
    <dgm:pt modelId="{9EDFBD43-D565-471F-AE9C-1BF8F278B2C4}" type="pres">
      <dgm:prSet presAssocID="{EF2F40A1-3742-4355-B12A-E7350727024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5BBEF-B6FA-471F-9A30-AA3E7984FF78}" type="presOf" srcId="{EA3D03B2-5D44-4F1E-B251-C638AE83F852}" destId="{2B238E93-9B56-49F5-8FD5-533257B9D7CC}" srcOrd="0" destOrd="0" presId="urn:microsoft.com/office/officeart/2005/8/layout/hProcess9"/>
    <dgm:cxn modelId="{DCE461E5-86E5-49D1-8344-2C01A3999226}" srcId="{EA3D03B2-5D44-4F1E-B251-C638AE83F852}" destId="{2C8E01A2-E84D-4E7D-A249-ABAF26E14A80}" srcOrd="1" destOrd="0" parTransId="{F8EEE25A-D0E0-41B7-AD20-9457605A1C8E}" sibTransId="{55FCF373-0B53-49E5-B56C-40936FB3D9F3}"/>
    <dgm:cxn modelId="{AE3FFD9B-E2BD-41CE-9714-619D5E17382B}" srcId="{EA3D03B2-5D44-4F1E-B251-C638AE83F852}" destId="{5DE660B4-563D-4742-AAEE-F3C8C1D8D9B0}" srcOrd="0" destOrd="0" parTransId="{DDA9DACE-AEB4-4B6B-8B71-8AF0F4558319}" sibTransId="{E75FEA48-4278-404C-9CDF-DACB7A11F4A1}"/>
    <dgm:cxn modelId="{D1CF08A2-A249-41C6-BCF1-28AE902786C8}" type="presOf" srcId="{5DE660B4-563D-4742-AAEE-F3C8C1D8D9B0}" destId="{5E35F4D9-C1F1-4083-8604-E837BF143390}" srcOrd="0" destOrd="0" presId="urn:microsoft.com/office/officeart/2005/8/layout/hProcess9"/>
    <dgm:cxn modelId="{D01FA63C-D698-4D2A-AD87-30ECB28A133C}" type="presOf" srcId="{EF2F40A1-3742-4355-B12A-E7350727024A}" destId="{9EDFBD43-D565-471F-AE9C-1BF8F278B2C4}" srcOrd="0" destOrd="0" presId="urn:microsoft.com/office/officeart/2005/8/layout/hProcess9"/>
    <dgm:cxn modelId="{2403A72E-5D25-4DE2-848D-ECCCDD8CBC8F}" type="presOf" srcId="{2C8E01A2-E84D-4E7D-A249-ABAF26E14A80}" destId="{8FDBF11D-7324-45F2-B1A3-6B1FE674FA9A}" srcOrd="0" destOrd="0" presId="urn:microsoft.com/office/officeart/2005/8/layout/hProcess9"/>
    <dgm:cxn modelId="{A655694B-BAF0-4AC8-B17B-D0F54F40DC9A}" srcId="{EA3D03B2-5D44-4F1E-B251-C638AE83F852}" destId="{EF2F40A1-3742-4355-B12A-E7350727024A}" srcOrd="2" destOrd="0" parTransId="{34B1A754-774C-4F4C-ADF1-F98D764039BA}" sibTransId="{B83805C2-6EFB-4ADB-8811-301E1292E87D}"/>
    <dgm:cxn modelId="{4A2C8839-2406-4BAB-887D-DE3B7C1772C5}" type="presParOf" srcId="{2B238E93-9B56-49F5-8FD5-533257B9D7CC}" destId="{D18E7ED0-B1A8-4375-A6FD-95EB2AFDFE43}" srcOrd="0" destOrd="0" presId="urn:microsoft.com/office/officeart/2005/8/layout/hProcess9"/>
    <dgm:cxn modelId="{18BEB9ED-D76E-4315-91B9-DE0286E9824F}" type="presParOf" srcId="{2B238E93-9B56-49F5-8FD5-533257B9D7CC}" destId="{840B6C4B-4E10-4371-B7D9-2082DB9E1BB0}" srcOrd="1" destOrd="0" presId="urn:microsoft.com/office/officeart/2005/8/layout/hProcess9"/>
    <dgm:cxn modelId="{7ADB9F6E-39EF-41D1-8152-9FE6A8E6964E}" type="presParOf" srcId="{840B6C4B-4E10-4371-B7D9-2082DB9E1BB0}" destId="{5E35F4D9-C1F1-4083-8604-E837BF143390}" srcOrd="0" destOrd="0" presId="urn:microsoft.com/office/officeart/2005/8/layout/hProcess9"/>
    <dgm:cxn modelId="{0EDDE69F-D6B3-404C-AB2C-D654B391A7FD}" type="presParOf" srcId="{840B6C4B-4E10-4371-B7D9-2082DB9E1BB0}" destId="{62CEC1F3-3DDF-4B07-B46E-9CD2DFD6BD83}" srcOrd="1" destOrd="0" presId="urn:microsoft.com/office/officeart/2005/8/layout/hProcess9"/>
    <dgm:cxn modelId="{A997AC5F-F865-4155-A674-9BC21701F9E1}" type="presParOf" srcId="{840B6C4B-4E10-4371-B7D9-2082DB9E1BB0}" destId="{8FDBF11D-7324-45F2-B1A3-6B1FE674FA9A}" srcOrd="2" destOrd="0" presId="urn:microsoft.com/office/officeart/2005/8/layout/hProcess9"/>
    <dgm:cxn modelId="{BCC6D97F-0943-4356-8AD8-41F1E99C2D4C}" type="presParOf" srcId="{840B6C4B-4E10-4371-B7D9-2082DB9E1BB0}" destId="{6C214B9F-E547-463A-B18C-8CD18CF6FBDD}" srcOrd="3" destOrd="0" presId="urn:microsoft.com/office/officeart/2005/8/layout/hProcess9"/>
    <dgm:cxn modelId="{0F13D61C-9018-4ADA-8574-08887B8108BD}" type="presParOf" srcId="{840B6C4B-4E10-4371-B7D9-2082DB9E1BB0}" destId="{9EDFBD43-D565-471F-AE9C-1BF8F278B2C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7ED0-B1A8-4375-A6FD-95EB2AFDFE43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5F4D9-C1F1-4083-8604-E837BF143390}">
      <dsp:nvSpPr>
        <dsp:cNvPr id="0" name=""/>
        <dsp:cNvSpPr/>
      </dsp:nvSpPr>
      <dsp:spPr>
        <a:xfrm>
          <a:off x="10313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Assess presenting concern</a:t>
          </a:r>
          <a:endParaRPr lang="en-US" sz="2500" kern="1200" dirty="0"/>
        </a:p>
      </dsp:txBody>
      <dsp:txXfrm>
        <a:off x="75099" y="1060148"/>
        <a:ext cx="2960814" cy="1197578"/>
      </dsp:txXfrm>
    </dsp:sp>
    <dsp:sp modelId="{8FDBF11D-7324-45F2-B1A3-6B1FE674FA9A}">
      <dsp:nvSpPr>
        <dsp:cNvPr id="0" name=""/>
        <dsp:cNvSpPr/>
      </dsp:nvSpPr>
      <dsp:spPr>
        <a:xfrm>
          <a:off x="3255406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Assess trauma </a:t>
          </a:r>
          <a:endParaRPr lang="en-US" sz="2500" kern="1200" dirty="0"/>
        </a:p>
      </dsp:txBody>
      <dsp:txXfrm>
        <a:off x="3320192" y="1060148"/>
        <a:ext cx="2960814" cy="1197578"/>
      </dsp:txXfrm>
    </dsp:sp>
    <dsp:sp modelId="{9EDFBD43-D565-471F-AE9C-1BF8F278B2C4}">
      <dsp:nvSpPr>
        <dsp:cNvPr id="0" name=""/>
        <dsp:cNvSpPr/>
      </dsp:nvSpPr>
      <dsp:spPr>
        <a:xfrm>
          <a:off x="6500499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Apply Adlerian techniques to address BOTH concerns</a:t>
          </a:r>
          <a:endParaRPr lang="en-US" sz="2500" kern="1200" dirty="0"/>
        </a:p>
      </dsp:txBody>
      <dsp:txXfrm>
        <a:off x="6565285" y="1060148"/>
        <a:ext cx="2960814" cy="1197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580606"/>
            <a:ext cx="6815669" cy="1806058"/>
          </a:xfrm>
        </p:spPr>
        <p:txBody>
          <a:bodyPr/>
          <a:lstStyle/>
          <a:p>
            <a:r>
              <a:rPr lang="en-US" dirty="0" smtClean="0"/>
              <a:t>Victims of Trauma: </a:t>
            </a:r>
            <a:br>
              <a:rPr lang="en-US" dirty="0" smtClean="0"/>
            </a:br>
            <a:r>
              <a:rPr lang="en-US" dirty="0" smtClean="0"/>
              <a:t>A New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Sue Brokaw, LMFT</a:t>
            </a:r>
          </a:p>
          <a:p>
            <a:r>
              <a:rPr lang="en-US" dirty="0" smtClean="0"/>
              <a:t>Shirley Butcher, MA, LADC</a:t>
            </a:r>
          </a:p>
          <a:p>
            <a:r>
              <a:rPr lang="en-US" dirty="0" smtClean="0"/>
              <a:t>Rachel Tiede, MA </a:t>
            </a:r>
            <a:r>
              <a:rPr lang="en-US" dirty="0" err="1" smtClean="0"/>
              <a:t>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5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15636" y="982663"/>
            <a:ext cx="11776364" cy="2954337"/>
          </a:xfrm>
        </p:spPr>
        <p:txBody>
          <a:bodyPr/>
          <a:lstStyle/>
          <a:p>
            <a:r>
              <a:rPr lang="en-US" sz="4000" b="1" dirty="0"/>
              <a:t>Only then can they CHANGE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Chiropractic Marketing by PM&amp;A 3 Goals Management Introdu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3278332"/>
            <a:ext cx="433647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Trauma in the Criminal Justice System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Mistaken Beliefs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I attack first I will be safe</a:t>
            </a:r>
          </a:p>
          <a:p>
            <a:r>
              <a:rPr lang="en-US" dirty="0" smtClean="0"/>
              <a:t>If I am the meanest person around nobody can hurt me </a:t>
            </a:r>
          </a:p>
          <a:p>
            <a:r>
              <a:rPr lang="en-US" dirty="0" smtClean="0"/>
              <a:t>I am helpless</a:t>
            </a:r>
          </a:p>
          <a:p>
            <a:r>
              <a:rPr lang="en-US" dirty="0" smtClean="0"/>
              <a:t>I am powerless</a:t>
            </a:r>
          </a:p>
          <a:p>
            <a:r>
              <a:rPr lang="en-US" dirty="0" smtClean="0"/>
              <a:t>I must keep people at a distance/push them away</a:t>
            </a:r>
          </a:p>
          <a:p>
            <a:r>
              <a:rPr lang="en-US" dirty="0" smtClean="0"/>
              <a:t>I must always be safe </a:t>
            </a:r>
          </a:p>
          <a:p>
            <a:r>
              <a:rPr lang="en-US" dirty="0" smtClean="0"/>
              <a:t>I can’t trust ANYONE to keep me safe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5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534400" cy="21458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would trauma cause increased criminal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Brain changes that make emotional regulation and resultant behavioral reactivity more compromised</a:t>
            </a:r>
          </a:p>
          <a:p>
            <a:r>
              <a:rPr lang="en-US" dirty="0" smtClean="0"/>
              <a:t>Tendency to react reflexively when feeling stressed, confronted or attacked</a:t>
            </a:r>
          </a:p>
          <a:p>
            <a:r>
              <a:rPr lang="en-US" dirty="0" smtClean="0"/>
              <a:t>Self medicating the overwhelming anxiety with mood altering drugs or alcohol</a:t>
            </a:r>
          </a:p>
          <a:p>
            <a:r>
              <a:rPr lang="en-US" dirty="0" smtClean="0"/>
              <a:t>Unemployment, homelessness or more severe and persistent mental illness like schizophrenia or dissociative disorders</a:t>
            </a:r>
          </a:p>
          <a:p>
            <a:endParaRPr lang="en-US" dirty="0"/>
          </a:p>
          <a:p>
            <a:endParaRPr lang="en-US" dirty="0" smtClean="0"/>
          </a:p>
          <a:p>
            <a:pPr marL="310896" lvl="2" indent="0">
              <a:buNone/>
            </a:pPr>
            <a:r>
              <a:rPr lang="en-US" dirty="0"/>
              <a:t>	</a:t>
            </a:r>
            <a:r>
              <a:rPr lang="en-US" dirty="0" smtClean="0"/>
              <a:t>																Brown,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and incarceration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2014 study (Scott et al)examined women in prison regarding trauma and incarceration.  They found:</a:t>
            </a:r>
          </a:p>
          <a:p>
            <a:pPr lvl="1"/>
            <a:r>
              <a:rPr lang="en-US" dirty="0" smtClean="0"/>
              <a:t>8.5% of correctional settings were composed of females</a:t>
            </a:r>
          </a:p>
          <a:p>
            <a:pPr lvl="1"/>
            <a:r>
              <a:rPr lang="en-US" dirty="0" smtClean="0"/>
              <a:t>A large percentage are serving time for drug charges</a:t>
            </a:r>
          </a:p>
          <a:p>
            <a:pPr lvl="1"/>
            <a:r>
              <a:rPr lang="en-US" dirty="0" smtClean="0"/>
              <a:t>A large percentage report a history of trauma and abuse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82" y="4399493"/>
            <a:ext cx="28575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rauma and the criminal justice system: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Between 45 – 90% of youth that are involved in the criminal justice system have experienced or witnessed a traumatic life event</a:t>
            </a:r>
          </a:p>
          <a:p>
            <a:r>
              <a:rPr lang="en-US" dirty="0" smtClean="0"/>
              <a:t>Between 11 – 50% of these youth fit the diagnostic criteria for PTSD</a:t>
            </a:r>
          </a:p>
          <a:p>
            <a:r>
              <a:rPr lang="en-US" dirty="0" smtClean="0"/>
              <a:t>Over 2 million adolescents are arrested each year</a:t>
            </a:r>
          </a:p>
          <a:p>
            <a:r>
              <a:rPr lang="en-US" dirty="0" smtClean="0"/>
              <a:t>Youth victimization may lead to increased depressive and anxious symptoms </a:t>
            </a:r>
          </a:p>
          <a:p>
            <a:r>
              <a:rPr lang="en-US" dirty="0" smtClean="0"/>
              <a:t>Children exposed to multiple traumatic experiences often experience poorer outcomes than those exposed to one</a:t>
            </a:r>
          </a:p>
          <a:p>
            <a:endParaRPr lang="en-US" dirty="0"/>
          </a:p>
          <a:p>
            <a:pPr marL="310896" lvl="2" indent="0">
              <a:buNone/>
            </a:pPr>
            <a:r>
              <a:rPr lang="en-US" dirty="0" smtClean="0"/>
              <a:t>																</a:t>
            </a:r>
            <a:r>
              <a:rPr lang="en-US" dirty="0" err="1" smtClean="0"/>
              <a:t>Stimmel</a:t>
            </a:r>
            <a:r>
              <a:rPr lang="en-US" dirty="0" smtClean="0"/>
              <a:t> et al,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study found that 95.5% of women and 88.6% of men who are in the criminal justice system report a history of trauma </a:t>
            </a:r>
          </a:p>
          <a:p>
            <a:r>
              <a:rPr lang="en-US" dirty="0" smtClean="0"/>
              <a:t>Do our current programs take this into consideration?</a:t>
            </a:r>
          </a:p>
          <a:p>
            <a:r>
              <a:rPr lang="en-US" dirty="0" smtClean="0"/>
              <a:t>Are we addressing the connection between trauma and crime?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Adlerian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mistaken beliefs that have led to criminality </a:t>
            </a:r>
          </a:p>
          <a:p>
            <a:r>
              <a:rPr lang="en-US" dirty="0" smtClean="0"/>
              <a:t>Understand what approaches have been used in the past and why they aren’t working</a:t>
            </a:r>
          </a:p>
          <a:p>
            <a:r>
              <a:rPr lang="en-US" dirty="0" smtClean="0"/>
              <a:t>Encourage, support, and show hope</a:t>
            </a:r>
          </a:p>
          <a:p>
            <a:r>
              <a:rPr lang="en-US" dirty="0" smtClean="0"/>
              <a:t>Help client learn new behaviors that support new beliefs and reduce recidivism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07784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0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Trauma and SUD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 happens when an external threat overwhelms internal coping</a:t>
            </a:r>
          </a:p>
          <a:p>
            <a:r>
              <a:rPr lang="en-US" dirty="0" smtClean="0"/>
              <a:t>These events can take many forms</a:t>
            </a:r>
            <a:endParaRPr lang="en-US" dirty="0"/>
          </a:p>
        </p:txBody>
      </p:sp>
      <p:pic>
        <p:nvPicPr>
          <p:cNvPr id="2" name="Picture 1" descr="external image rain_cloud_clip_art_174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3449782"/>
            <a:ext cx="3298680" cy="22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6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Sue Brokaw, LMFT is a founder and core faculty at Adler Graduate School in Minnesota.  She has a private practice in Minnetonka, Minnesota.  She is also the NASAP Treasurer.  </a:t>
            </a:r>
          </a:p>
          <a:p>
            <a:r>
              <a:rPr lang="en-US" dirty="0" smtClean="0"/>
              <a:t>Shirley Butcher, MA, LADC, is a clinical director at Meridian Behavioral Health, Avalon, St. Anthony Park.  She is a licensed chemical dependency counselor.  She has a masters degree in Adlerian Counseling </a:t>
            </a:r>
            <a:r>
              <a:rPr lang="en-US" smtClean="0"/>
              <a:t>and Psychotherapy.  </a:t>
            </a:r>
            <a:endParaRPr lang="en-US" dirty="0" smtClean="0"/>
          </a:p>
          <a:p>
            <a:r>
              <a:rPr lang="en-US" dirty="0" smtClean="0"/>
              <a:t>Rachel Tiede, MA </a:t>
            </a:r>
            <a:r>
              <a:rPr lang="en-US" dirty="0" err="1" smtClean="0"/>
              <a:t>MA</a:t>
            </a:r>
            <a:r>
              <a:rPr lang="en-US" dirty="0" smtClean="0"/>
              <a:t> is a clinical trainee therapist at Pathways Counseling Center in S. Paul.  She is also an adjunct instructor at Concordia and Hamline Universities.  She has a masters degree in Elementary Education and a second masters degree in Marriage and Family Therapy.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5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Trauma in Therapy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is fragmented</a:t>
            </a:r>
          </a:p>
          <a:p>
            <a:r>
              <a:rPr lang="en-US" dirty="0" smtClean="0"/>
              <a:t>Memory breakthrough with:</a:t>
            </a:r>
          </a:p>
          <a:p>
            <a:pPr lvl="1"/>
            <a:r>
              <a:rPr lang="en-US" dirty="0" smtClean="0"/>
              <a:t>behavioral re-enactments</a:t>
            </a:r>
          </a:p>
          <a:p>
            <a:pPr lvl="1"/>
            <a:r>
              <a:rPr lang="en-US" dirty="0" smtClean="0"/>
              <a:t>Affective experiences</a:t>
            </a:r>
          </a:p>
          <a:p>
            <a:pPr lvl="1"/>
            <a:r>
              <a:rPr lang="en-US" dirty="0" smtClean="0"/>
              <a:t>Body sensations</a:t>
            </a:r>
          </a:p>
          <a:p>
            <a:pPr lvl="1"/>
            <a:r>
              <a:rPr lang="en-US" dirty="0" smtClean="0"/>
              <a:t>Visual experiences</a:t>
            </a:r>
          </a:p>
          <a:p>
            <a:pPr lvl="1"/>
            <a:r>
              <a:rPr lang="en-US" dirty="0" smtClean="0"/>
              <a:t>Seeking out numbing agents </a:t>
            </a:r>
          </a:p>
          <a:p>
            <a:endParaRPr lang="en-US" dirty="0"/>
          </a:p>
        </p:txBody>
      </p:sp>
      <p:pic>
        <p:nvPicPr>
          <p:cNvPr id="2" name="Picture 1" descr="... : http://thesituationist.files.wordpress.com/2009/02/brain-co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2" y="2580218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after Trauma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“Losing control” of life</a:t>
            </a:r>
          </a:p>
          <a:p>
            <a:r>
              <a:rPr lang="en-US" dirty="0" smtClean="0"/>
              <a:t>Re-experiencing”</a:t>
            </a:r>
          </a:p>
          <a:p>
            <a:r>
              <a:rPr lang="en-US" dirty="0" smtClean="0"/>
              <a:t>Self-image changes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Relationship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Sexuality issues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Cautious, hesitant</a:t>
            </a:r>
          </a:p>
          <a:p>
            <a:r>
              <a:rPr lang="en-US" dirty="0" smtClean="0"/>
              <a:t>Looking for an escape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5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Relationships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Idealizing or overvaluing relationships</a:t>
            </a:r>
          </a:p>
          <a:p>
            <a:r>
              <a:rPr lang="en-US" dirty="0" smtClean="0"/>
              <a:t>Fear of commitment</a:t>
            </a:r>
          </a:p>
          <a:p>
            <a:r>
              <a:rPr lang="en-US" dirty="0" smtClean="0"/>
              <a:t>Self-imposed social isolation</a:t>
            </a:r>
          </a:p>
          <a:p>
            <a:r>
              <a:rPr lang="en-US" dirty="0" smtClean="0"/>
              <a:t>Triangulating with others</a:t>
            </a:r>
          </a:p>
          <a:p>
            <a:r>
              <a:rPr lang="en-US" dirty="0" smtClean="0"/>
              <a:t>Humiliating interactions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Involvement in criticizing relationships</a:t>
            </a:r>
          </a:p>
          <a:p>
            <a:r>
              <a:rPr lang="en-US" dirty="0" smtClean="0"/>
              <a:t>Difficulties in trust</a:t>
            </a:r>
          </a:p>
          <a:p>
            <a:r>
              <a:rPr lang="en-US" dirty="0" smtClean="0"/>
              <a:t>Tolerating abuse/excessive neediness</a:t>
            </a:r>
          </a:p>
          <a:p>
            <a:r>
              <a:rPr lang="en-US" dirty="0" smtClean="0"/>
              <a:t>Emotional and physical caretaking of others at the expense of 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30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and Interrelated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 use disorder</a:t>
            </a:r>
          </a:p>
          <a:p>
            <a:r>
              <a:rPr lang="en-US" dirty="0" smtClean="0"/>
              <a:t>Mental health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Physical health</a:t>
            </a:r>
          </a:p>
          <a:p>
            <a:r>
              <a:rPr lang="en-US" dirty="0" smtClean="0"/>
              <a:t>Crime </a:t>
            </a:r>
          </a:p>
          <a:p>
            <a:r>
              <a:rPr lang="en-US" dirty="0" smtClean="0"/>
              <a:t>Homelessness</a:t>
            </a:r>
            <a:endParaRPr lang="en-US" dirty="0"/>
          </a:p>
        </p:txBody>
      </p:sp>
      <p:pic>
        <p:nvPicPr>
          <p:cNvPr id="4" name="Picture 3" descr="addiction_treatment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69" y="2681287"/>
            <a:ext cx="3619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4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Trauma-Informed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trauma into account</a:t>
            </a:r>
          </a:p>
          <a:p>
            <a:r>
              <a:rPr lang="en-US" dirty="0" smtClean="0"/>
              <a:t>Avoid triggering trauma reactions</a:t>
            </a:r>
          </a:p>
          <a:p>
            <a:r>
              <a:rPr lang="en-US" dirty="0" smtClean="0"/>
              <a:t>Adjust therapeutic style and organization to they can access and benefit from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50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Treatment is Stage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Stabilization</a:t>
            </a:r>
          </a:p>
          <a:p>
            <a:r>
              <a:rPr lang="en-US" dirty="0" smtClean="0"/>
              <a:t>Memory Processing</a:t>
            </a:r>
          </a:p>
          <a:p>
            <a:r>
              <a:rPr lang="en-US" dirty="0" smtClean="0"/>
              <a:t>Cognitive-Restructuring </a:t>
            </a:r>
            <a:endParaRPr lang="en-US" dirty="0"/>
          </a:p>
        </p:txBody>
      </p:sp>
      <p:pic>
        <p:nvPicPr>
          <p:cNvPr id="4" name="Picture 3" descr="http://www.clipartbest.com/cliparts/McL/Xee/McLXeeEc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2723187"/>
            <a:ext cx="3048000" cy="25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3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Trauma and Substance Use Disorders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Adlerian Therapy, Trauma, and SUD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Underdeveloped social interest</a:t>
            </a:r>
          </a:p>
          <a:p>
            <a:r>
              <a:rPr lang="en-US" dirty="0" smtClean="0"/>
              <a:t>Decrease feelings of inferiority</a:t>
            </a:r>
          </a:p>
          <a:p>
            <a:r>
              <a:rPr lang="en-US" dirty="0" smtClean="0"/>
              <a:t>Emphasize optimism, hope, resilience, growth, competence, and social consciousness</a:t>
            </a:r>
          </a:p>
          <a:p>
            <a:r>
              <a:rPr lang="en-US" dirty="0" smtClean="0"/>
              <a:t>Find meaning and a sense of purpose</a:t>
            </a:r>
          </a:p>
          <a:p>
            <a:r>
              <a:rPr lang="en-US" dirty="0" smtClean="0"/>
              <a:t>Consider human virtues</a:t>
            </a:r>
          </a:p>
          <a:p>
            <a:r>
              <a:rPr lang="en-US" dirty="0" smtClean="0"/>
              <a:t>Stress the idea people have the ability to make choices</a:t>
            </a:r>
          </a:p>
          <a:p>
            <a:r>
              <a:rPr lang="en-US" dirty="0" smtClean="0"/>
              <a:t>Consider self-determination and personal power</a:t>
            </a:r>
          </a:p>
        </p:txBody>
      </p:sp>
    </p:spTree>
    <p:extLst>
      <p:ext uri="{BB962C8B-B14F-4D97-AF65-F5344CB8AC3E}">
        <p14:creationId xmlns:p14="http://schemas.microsoft.com/office/powerpoint/2010/main" val="289728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an Adlerian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Build courage</a:t>
            </a:r>
          </a:p>
          <a:p>
            <a:r>
              <a:rPr lang="en-US" dirty="0" smtClean="0"/>
              <a:t>Encouragement </a:t>
            </a:r>
          </a:p>
          <a:p>
            <a:r>
              <a:rPr lang="en-US" dirty="0" smtClean="0"/>
              <a:t>Goals mutually attained and re-checked</a:t>
            </a:r>
          </a:p>
          <a:p>
            <a:r>
              <a:rPr lang="en-US" dirty="0" smtClean="0"/>
              <a:t>Discover purposes to behavior and mistakes in coping</a:t>
            </a:r>
          </a:p>
          <a:p>
            <a:r>
              <a:rPr lang="en-US" dirty="0" smtClean="0"/>
              <a:t>Correct faulty assumptions and conclusions</a:t>
            </a:r>
          </a:p>
          <a:p>
            <a:r>
              <a:rPr lang="en-US" dirty="0" smtClean="0"/>
              <a:t>Increase hope, challenge mistaken beliefs</a:t>
            </a:r>
          </a:p>
          <a:p>
            <a:r>
              <a:rPr lang="en-US" dirty="0" smtClean="0"/>
              <a:t>Assist in understanding, challenging, and changing their life story</a:t>
            </a:r>
          </a:p>
          <a:p>
            <a:r>
              <a:rPr lang="en-US" dirty="0" smtClean="0"/>
              <a:t>Forget past reactions and increase a sense of vitality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6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Client’s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errors in thinking</a:t>
            </a:r>
          </a:p>
          <a:p>
            <a:r>
              <a:rPr lang="en-US" dirty="0" smtClean="0"/>
              <a:t>Fearful of leaving old patterns</a:t>
            </a:r>
          </a:p>
          <a:p>
            <a:r>
              <a:rPr lang="en-US" dirty="0" smtClean="0"/>
              <a:t>Explore private logic</a:t>
            </a:r>
          </a:p>
          <a:p>
            <a:r>
              <a:rPr lang="en-US" dirty="0" smtClean="0"/>
              <a:t>Feelings are aligned with thinking and behavior </a:t>
            </a:r>
          </a:p>
          <a:p>
            <a:r>
              <a:rPr lang="en-US" dirty="0" smtClean="0"/>
              <a:t>Offer discouraged clients encouragement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3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4000" dirty="0" smtClean="0"/>
              <a:t>Numerous problems result from trauma.</a:t>
            </a:r>
            <a:endParaRPr lang="en-US" sz="4000" dirty="0"/>
          </a:p>
        </p:txBody>
      </p:sp>
      <p:pic>
        <p:nvPicPr>
          <p:cNvPr id="4" name="Picture 3" descr="Stay Kool Photography: Student Silhouet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8" y="3754582"/>
            <a:ext cx="3782291" cy="21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3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Cooperation, trust, respect, confidence, and alignment of goals</a:t>
            </a:r>
          </a:p>
          <a:p>
            <a:r>
              <a:rPr lang="en-US" dirty="0" smtClean="0"/>
              <a:t>Counselor models communication and acts in good faith</a:t>
            </a:r>
          </a:p>
          <a:p>
            <a:r>
              <a:rPr lang="en-US" dirty="0" smtClean="0"/>
              <a:t>Promoting socially interested coping preventing relapse</a:t>
            </a:r>
          </a:p>
          <a:p>
            <a:r>
              <a:rPr lang="en-US" dirty="0" smtClean="0"/>
              <a:t>Creating meaning, significance, and belonging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7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8448" y="2895600"/>
            <a:ext cx="4718304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Questions?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			Comments?</a:t>
            </a:r>
            <a:endParaRPr lang="en-US" sz="4800" dirty="0"/>
          </a:p>
        </p:txBody>
      </p:sp>
      <p:pic>
        <p:nvPicPr>
          <p:cNvPr id="7" name="Content Placeholder 6" descr="Question marks cutie mark by The-Smiling-Pony on DeviantAr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90" y="2560638"/>
            <a:ext cx="3341120" cy="3309937"/>
          </a:xfrm>
        </p:spPr>
      </p:pic>
    </p:spTree>
    <p:extLst>
      <p:ext uri="{BB962C8B-B14F-4D97-AF65-F5344CB8AC3E}">
        <p14:creationId xmlns:p14="http://schemas.microsoft.com/office/powerpoint/2010/main" val="35394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Alfred Adler said that: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 smtClean="0"/>
              <a:t>Everyone </a:t>
            </a:r>
            <a:r>
              <a:rPr lang="en-US" sz="2800" dirty="0"/>
              <a:t>wants to belong in his or her community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Everyone wants to feel significant and worthwhile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Everyone wants to feel safe and secure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1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trauma happens to a </a:t>
            </a:r>
            <a:r>
              <a:rPr lang="en-US" dirty="0" smtClean="0"/>
              <a:t>child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everything changes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They </a:t>
            </a:r>
            <a:r>
              <a:rPr lang="en-US" sz="2800" dirty="0"/>
              <a:t>no longer feel safe and secure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They feel worthless and insignificant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They no longer feel they belong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exting My Pancreas: December 20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14" y="2556932"/>
            <a:ext cx="2857899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1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They may develo</a:t>
            </a:r>
            <a:r>
              <a:rPr lang="en-US" b="1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PTSD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Addictions</a:t>
            </a:r>
          </a:p>
          <a:p>
            <a:r>
              <a:rPr lang="en-US" dirty="0"/>
              <a:t>Inappropriate behavior</a:t>
            </a:r>
          </a:p>
        </p:txBody>
      </p:sp>
    </p:spTree>
    <p:extLst>
      <p:ext uri="{BB962C8B-B14F-4D97-AF65-F5344CB8AC3E}">
        <p14:creationId xmlns:p14="http://schemas.microsoft.com/office/powerpoint/2010/main" val="33601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Their creative </a:t>
            </a:r>
            <a:r>
              <a:rPr lang="en-US" b="1" dirty="0" smtClean="0"/>
              <a:t>solution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to relieve the emotional pain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Misbehave or attack others to keep them at a distance and stay safe</a:t>
            </a:r>
          </a:p>
          <a:p>
            <a:r>
              <a:rPr lang="en-US" dirty="0"/>
              <a:t>They develop psychological conditions that separate them from others</a:t>
            </a:r>
          </a:p>
          <a:p>
            <a:r>
              <a:rPr lang="en-US" dirty="0"/>
              <a:t>They may use drugs to numb the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2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Current A</a:t>
            </a:r>
            <a:r>
              <a:rPr lang="en-US" b="1" dirty="0" smtClean="0"/>
              <a:t>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Address </a:t>
            </a:r>
            <a:r>
              <a:rPr lang="en-US" sz="2800" dirty="0"/>
              <a:t>the presenting problem (which is the clients creative solution that they mistakenly believe they need to stay safe)</a:t>
            </a:r>
            <a:r>
              <a:rPr lang="en-US" sz="2800" dirty="0" smtClean="0"/>
              <a:t>.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dirty="0"/>
              <a:t>So, they are afraid to change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 </a:t>
            </a:r>
            <a:r>
              <a:rPr lang="en-US" dirty="0"/>
              <a:t>the mistaken beliefs they developed in childhood to stay safe</a:t>
            </a:r>
          </a:p>
          <a:p>
            <a:r>
              <a:rPr lang="en-US" dirty="0"/>
              <a:t>Help them recognize that their creative solutions keep them stuck</a:t>
            </a:r>
          </a:p>
          <a:p>
            <a:r>
              <a:rPr lang="en-US" dirty="0"/>
              <a:t>Help them to gain the courage to change their beliefs to new creative solutions</a:t>
            </a:r>
          </a:p>
          <a:p>
            <a:r>
              <a:rPr lang="en-US" dirty="0"/>
              <a:t>Change to new beliefs that are more effective and also keep them safe</a:t>
            </a:r>
          </a:p>
        </p:txBody>
      </p:sp>
    </p:spTree>
    <p:extLst>
      <p:ext uri="{BB962C8B-B14F-4D97-AF65-F5344CB8AC3E}">
        <p14:creationId xmlns:p14="http://schemas.microsoft.com/office/powerpoint/2010/main" val="3189924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994</Words>
  <Application>Microsoft Office PowerPoint</Application>
  <PresentationFormat>Widescreen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Victims of Trauma:  A New Approach</vt:lpstr>
      <vt:lpstr>About the Presenters</vt:lpstr>
      <vt:lpstr>PowerPoint Presentation</vt:lpstr>
      <vt:lpstr>Alfred Adler said that: </vt:lpstr>
      <vt:lpstr> When trauma happens to a child  everything changes  </vt:lpstr>
      <vt:lpstr>They may develop</vt:lpstr>
      <vt:lpstr>Their creative solution  to relieve the emotional pain </vt:lpstr>
      <vt:lpstr>The Current Approach</vt:lpstr>
      <vt:lpstr>The New Approach</vt:lpstr>
      <vt:lpstr>Only then can they CHANGE </vt:lpstr>
      <vt:lpstr>Trauma in the Criminal Justice System</vt:lpstr>
      <vt:lpstr>Mistaken Beliefs</vt:lpstr>
      <vt:lpstr>Why would trauma cause increased criminal behavior?</vt:lpstr>
      <vt:lpstr>Trauma and incarceration</vt:lpstr>
      <vt:lpstr>Trauma and the criminal justice system: Youth</vt:lpstr>
      <vt:lpstr>Trauma</vt:lpstr>
      <vt:lpstr>An Adlerian Approach </vt:lpstr>
      <vt:lpstr>PowerPoint Presentation</vt:lpstr>
      <vt:lpstr>Thinking About Trauma and SUD</vt:lpstr>
      <vt:lpstr>Issues of Trauma in Therapy</vt:lpstr>
      <vt:lpstr>Issues after Trauma </vt:lpstr>
      <vt:lpstr>Problems in Relationships</vt:lpstr>
      <vt:lpstr>Critical and Interrelated Issues</vt:lpstr>
      <vt:lpstr>Trauma-Informed Services</vt:lpstr>
      <vt:lpstr>Trauma Treatment is Stage Specific</vt:lpstr>
      <vt:lpstr>Trauma and Substance Use Disorders</vt:lpstr>
      <vt:lpstr>Adlerian Therapy, Trauma, and SUD</vt:lpstr>
      <vt:lpstr>Benefits of an Adlerian Approach </vt:lpstr>
      <vt:lpstr>Client’s Experience</vt:lpstr>
      <vt:lpstr>Therapeutic Relationship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Victims of Trauma:  A New Approach</dc:title>
  <dc:creator>David Tiede</dc:creator>
  <cp:lastModifiedBy>Rachel Tiede</cp:lastModifiedBy>
  <cp:revision>19</cp:revision>
  <dcterms:created xsi:type="dcterms:W3CDTF">2016-04-08T17:01:29Z</dcterms:created>
  <dcterms:modified xsi:type="dcterms:W3CDTF">2016-05-14T14:41:37Z</dcterms:modified>
</cp:coreProperties>
</file>